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Catamaran"/>
      <p:regular r:id="rId35"/>
      <p:bold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Julius Sans One"/>
      <p:regular r:id="rId41"/>
    </p:embeddedFont>
    <p:embeddedFont>
      <p:font typeface="Didact Gothic"/>
      <p:regular r:id="rId42"/>
    </p:embeddedFont>
    <p:embeddedFont>
      <p:font typeface="Livvic"/>
      <p:regular r:id="rId43"/>
      <p:bold r:id="rId44"/>
      <p:italic r:id="rId45"/>
      <p:boldItalic r:id="rId46"/>
    </p:embeddedFont>
    <p:embeddedFont>
      <p:font typeface="Catamaran Light"/>
      <p:regular r:id="rId47"/>
      <p:bold r:id="rId48"/>
    </p:embeddedFont>
    <p:embeddedFont>
      <p:font typeface="Questrial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42" Type="http://schemas.openxmlformats.org/officeDocument/2006/relationships/font" Target="fonts/DidactGothic-regular.fntdata"/><Relationship Id="rId41" Type="http://schemas.openxmlformats.org/officeDocument/2006/relationships/font" Target="fonts/JuliusSansOne-regular.fntdata"/><Relationship Id="rId44" Type="http://schemas.openxmlformats.org/officeDocument/2006/relationships/font" Target="fonts/Livvic-bold.fntdata"/><Relationship Id="rId43" Type="http://schemas.openxmlformats.org/officeDocument/2006/relationships/font" Target="fonts/Livvic-regular.fntdata"/><Relationship Id="rId46" Type="http://schemas.openxmlformats.org/officeDocument/2006/relationships/font" Target="fonts/Livvic-boldItalic.fntdata"/><Relationship Id="rId45" Type="http://schemas.openxmlformats.org/officeDocument/2006/relationships/font" Target="fonts/Livv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atamaranLight-bold.fntdata"/><Relationship Id="rId47" Type="http://schemas.openxmlformats.org/officeDocument/2006/relationships/font" Target="fonts/CatamaranLight-regular.fntdata"/><Relationship Id="rId49" Type="http://schemas.openxmlformats.org/officeDocument/2006/relationships/font" Target="fonts/Questria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Catamaran-regular.fntdata"/><Relationship Id="rId34" Type="http://schemas.openxmlformats.org/officeDocument/2006/relationships/slide" Target="slides/slide30.xml"/><Relationship Id="rId37" Type="http://schemas.openxmlformats.org/officeDocument/2006/relationships/font" Target="fonts/FiraSansExtraCondensedMedium-regular.fntdata"/><Relationship Id="rId36" Type="http://schemas.openxmlformats.org/officeDocument/2006/relationships/font" Target="fonts/Catamaran-bold.fntdata"/><Relationship Id="rId39" Type="http://schemas.openxmlformats.org/officeDocument/2006/relationships/font" Target="fonts/FiraSansExtraCondensedMedium-italic.fntdata"/><Relationship Id="rId38" Type="http://schemas.openxmlformats.org/officeDocument/2006/relationships/font" Target="fonts/FiraSansExtraCondensedMedium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66069fcbe_0_4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66069fcbe_0_4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685f869a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685f869a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66069fcbe_0_4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66069fcbe_0_4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66069fcbe_0_4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066069fcbe_0_4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To conduct a survival test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66069fcbe_0_4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66069fcbe_0_4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6f53d44f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6f53d44f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6069fcbe_0_4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6069fcbe_0_4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6069fcbe_0_4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66069fcbe_0_4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Using a pseudo test, we can see the less frequent customers are likely to have a longer survival time.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66069fcbe_0_4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66069fcbe_0_4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66069fcbe_0_4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66069fcbe_0_4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66069fcbe_0_3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66069fcbe_0_3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66069fcbe_0_4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66069fcbe_0_4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66069fcbe_0_3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66069fcbe_0_3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cfd599e94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cfd599e94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66069fcbe_0_3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66069fcbe_0_3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66069fcbe_0_2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66069fcbe_0_2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66069fcbe_0_2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66069fcbe_0_2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66069fcbe_0_2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066069fcbe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66069fcbe_0_1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66069fcbe_0_1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66069fcbe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66069fcbe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From our analyses we found there are</a:t>
            </a:r>
            <a:r>
              <a:rPr lang="es"/>
              <a:t> two main issues that our business faces.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First as Oliver found from survival analysis, the more valuable customers seem to have a overall lower survival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rate than our less valuable customers.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means that our more valuable customers tend to leave the company.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And second, the product sales seem to be somewhat clueless. In other words, we are not focusing on our most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profitable products and categories. And our marketing system seem to be less than effective.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66069fcbe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66069fcbe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66069fcbe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66069fcbe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68d13b67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68d13b67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066069fc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066069fc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66069fcbe_0_4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66069fcbe_0_4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66069fcbe_0_4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66069fcbe_0_4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66069fcbe_0_4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66069fcbe_0_4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66069fcbe_0_4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66069fcbe_0_4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Past historical 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Assuming a discount rate of 10!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Approach to prioritizing a company’s spend against their high value customers. Optimize costs for a greater return.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66069fcbe_0_4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66069fcbe_0_4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Market to higher value customers -&gt; have a greater proportionate impact as we see the top 25% has more value. Vs lower value customers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66069fcbe_0_4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66069fcbe_0_4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**ALL significant! Order Frequency moderate correlation, the rest are strong correlations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5" name="Google Shape;65;p12"/>
          <p:cNvSpPr txBox="1"/>
          <p:nvPr>
            <p:ph hasCustomPrompt="1"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3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2" name="Google Shape;72;p13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13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3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3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3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" name="Google Shape;79;p13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15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5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5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7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7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8" name="Google Shape;98;p17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1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_1">
    <p:bg>
      <p:bgPr>
        <a:solidFill>
          <a:schemeClr val="accent5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rtl="0" algn="just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1">
  <p:cSld name="CUSTOM_21_2">
    <p:bg>
      <p:bgPr>
        <a:solidFill>
          <a:schemeClr val="accent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rtl="0" algn="just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_1">
    <p:bg>
      <p:bgPr>
        <a:solidFill>
          <a:schemeClr val="accent5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1" type="subTitle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2" type="title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idx="3" type="subTitle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4" type="title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5" type="subTitle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4" name="Google Shape;134;p25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5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6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/>
          <p:nvPr/>
        </p:nvSpPr>
        <p:spPr>
          <a:xfrm flipH="1" rot="-5400000">
            <a:off x="4941700" y="26525"/>
            <a:ext cx="4364700" cy="42276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bg>
      <p:bgPr>
        <a:solidFill>
          <a:schemeClr val="accent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idx="1" type="subTitle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4" name="Google Shape;144;p27"/>
          <p:cNvSpPr txBox="1"/>
          <p:nvPr>
            <p:ph idx="2" type="subTitle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3" type="title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7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bg>
      <p:bgPr>
        <a:solidFill>
          <a:schemeClr val="accent5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8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8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fmla="val 4985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9"/>
          <p:cNvSpPr txBox="1"/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b="1" sz="4000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1" type="subTitle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">
    <p:bg>
      <p:bgPr>
        <a:solidFill>
          <a:schemeClr val="accent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30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30"/>
          <p:cNvSpPr txBox="1"/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30"/>
          <p:cNvSpPr txBox="1"/>
          <p:nvPr>
            <p:ph hasCustomPrompt="1" idx="2" type="title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30"/>
          <p:cNvSpPr txBox="1"/>
          <p:nvPr>
            <p:ph hasCustomPrompt="1" idx="3" type="title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30"/>
          <p:cNvSpPr txBox="1"/>
          <p:nvPr>
            <p:ph idx="4" type="title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5" type="title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6" type="title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hasCustomPrompt="1" idx="7" type="title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30"/>
          <p:cNvSpPr txBox="1"/>
          <p:nvPr>
            <p:ph hasCustomPrompt="1" idx="8" type="title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30"/>
          <p:cNvSpPr txBox="1"/>
          <p:nvPr>
            <p:ph idx="1" type="subTitle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0" name="Google Shape;170;p30"/>
          <p:cNvSpPr txBox="1"/>
          <p:nvPr>
            <p:ph idx="9" type="subTitle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13" type="subTitle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idx="14" type="subTitle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15" type="title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_1_2">
    <p:bg>
      <p:bgPr>
        <a:solidFill>
          <a:schemeClr val="accent5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31"/>
          <p:cNvSpPr txBox="1"/>
          <p:nvPr>
            <p:ph idx="2" type="title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1"/>
          <p:cNvSpPr txBox="1"/>
          <p:nvPr>
            <p:ph idx="1" type="subTitle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8" name="Google Shape;178;p31"/>
          <p:cNvSpPr txBox="1"/>
          <p:nvPr>
            <p:ph idx="3" type="title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4" type="subTitle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5" type="title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6" type="subTitle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5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4" name="Google Shape;44;p6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6" name="Google Shape;46;p6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sz="2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jpg"/><Relationship Id="rId6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50.png"/><Relationship Id="rId7" Type="http://schemas.openxmlformats.org/officeDocument/2006/relationships/image" Target="../media/image45.png"/><Relationship Id="rId8" Type="http://schemas.openxmlformats.org/officeDocument/2006/relationships/image" Target="../media/image48.png"/><Relationship Id="rId11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Relationship Id="rId7" Type="http://schemas.openxmlformats.org/officeDocument/2006/relationships/image" Target="../media/image44.png"/><Relationship Id="rId8" Type="http://schemas.openxmlformats.org/officeDocument/2006/relationships/image" Target="../media/image39.png"/><Relationship Id="rId11" Type="http://schemas.openxmlformats.org/officeDocument/2006/relationships/image" Target="../media/image40.png"/><Relationship Id="rId10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ctrTitle"/>
          </p:nvPr>
        </p:nvSpPr>
        <p:spPr>
          <a:xfrm>
            <a:off x="3550175" y="2409325"/>
            <a:ext cx="5427900" cy="14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Office Supply Co.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Analysis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subTitle"/>
          </p:nvPr>
        </p:nvSpPr>
        <p:spPr>
          <a:xfrm>
            <a:off x="3465575" y="4481125"/>
            <a:ext cx="55971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By: Megan Rice , Alena Sanchez, Muhammad Aoun, and Oliver Lin</a:t>
            </a:r>
            <a:endParaRPr/>
          </a:p>
        </p:txBody>
      </p:sp>
      <p:cxnSp>
        <p:nvCxnSpPr>
          <p:cNvPr id="188" name="Google Shape;188;p32"/>
          <p:cNvCxnSpPr/>
          <p:nvPr/>
        </p:nvCxnSpPr>
        <p:spPr>
          <a:xfrm>
            <a:off x="5940575" y="434915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32"/>
          <p:cNvSpPr/>
          <p:nvPr/>
        </p:nvSpPr>
        <p:spPr>
          <a:xfrm rot="2700000">
            <a:off x="-707956" y="1694840"/>
            <a:ext cx="4201911" cy="40686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2688300" y="3177750"/>
            <a:ext cx="225300" cy="248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 rot="-2700000">
            <a:off x="-1572514" y="878734"/>
            <a:ext cx="3543878" cy="4305432"/>
          </a:xfrm>
          <a:prstGeom prst="rect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/>
        </p:nvSpPr>
        <p:spPr>
          <a:xfrm>
            <a:off x="5596175" y="3724575"/>
            <a:ext cx="133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2011 - 2014</a:t>
            </a:r>
            <a:endParaRPr sz="200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/>
          <p:nvPr/>
        </p:nvSpPr>
        <p:spPr>
          <a:xfrm>
            <a:off x="5149050" y="2041875"/>
            <a:ext cx="432900" cy="28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1"/>
          <p:cNvSpPr/>
          <p:nvPr/>
        </p:nvSpPr>
        <p:spPr>
          <a:xfrm>
            <a:off x="3879875" y="2473850"/>
            <a:ext cx="432900" cy="56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33" y="726250"/>
            <a:ext cx="4196558" cy="37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/>
          <p:nvPr/>
        </p:nvSpPr>
        <p:spPr>
          <a:xfrm>
            <a:off x="7919925" y="2153500"/>
            <a:ext cx="432900" cy="28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7297000" y="2109025"/>
            <a:ext cx="432900" cy="33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875" y="726250"/>
            <a:ext cx="4595325" cy="375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000" y="647762"/>
            <a:ext cx="5259999" cy="384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C7F3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805050" y="1840500"/>
            <a:ext cx="75339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02 Survival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210375" y="17855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lius Sans One"/>
                <a:ea typeface="Julius Sans One"/>
                <a:cs typeface="Julius Sans One"/>
                <a:sym typeface="Julius Sans One"/>
              </a:rPr>
              <a:t>Goals</a:t>
            </a:r>
            <a:endParaRPr sz="35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299" name="Google Shape;299;p44"/>
          <p:cNvSpPr txBox="1"/>
          <p:nvPr>
            <p:ph idx="4294967295" type="subTitle"/>
          </p:nvPr>
        </p:nvSpPr>
        <p:spPr>
          <a:xfrm>
            <a:off x="445200" y="884055"/>
            <a:ext cx="8211000" cy="4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estrial"/>
              <a:buChar char="●"/>
            </a:pPr>
            <a:r>
              <a:rPr lang="es" sz="2500">
                <a:latin typeface="Questrial"/>
                <a:ea typeface="Questrial"/>
                <a:cs typeface="Questrial"/>
                <a:sym typeface="Questrial"/>
              </a:rPr>
              <a:t>How likely they will stay</a:t>
            </a:r>
            <a:endParaRPr sz="2500">
              <a:latin typeface="Questrial"/>
              <a:ea typeface="Questrial"/>
              <a:cs typeface="Questrial"/>
              <a:sym typeface="Quest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estrial"/>
              <a:buChar char="●"/>
            </a:pPr>
            <a:r>
              <a:rPr lang="es" sz="2500">
                <a:latin typeface="Questrial"/>
                <a:ea typeface="Questrial"/>
                <a:cs typeface="Questrial"/>
                <a:sym typeface="Questrial"/>
              </a:rPr>
              <a:t>How long they will stay</a:t>
            </a:r>
            <a:endParaRPr sz="2500">
              <a:latin typeface="Questrial"/>
              <a:ea typeface="Questrial"/>
              <a:cs typeface="Questrial"/>
              <a:sym typeface="Quest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estrial"/>
              <a:buChar char="●"/>
            </a:pPr>
            <a:r>
              <a:rPr lang="es" sz="2500">
                <a:latin typeface="Questrial"/>
                <a:ea typeface="Questrial"/>
                <a:cs typeface="Questrial"/>
                <a:sym typeface="Questrial"/>
              </a:rPr>
              <a:t>What affect their survival</a:t>
            </a:r>
            <a:endParaRPr sz="2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0" name="Google Shape;300;p44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>
            <p:ph type="title"/>
          </p:nvPr>
        </p:nvSpPr>
        <p:spPr>
          <a:xfrm>
            <a:off x="210375" y="178550"/>
            <a:ext cx="50259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K-M: Segment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06" name="Google Shape;306;p45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838" y="848100"/>
            <a:ext cx="6104323" cy="416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001" y="1038575"/>
            <a:ext cx="6596002" cy="41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 txBox="1"/>
          <p:nvPr>
            <p:ph type="title"/>
          </p:nvPr>
        </p:nvSpPr>
        <p:spPr>
          <a:xfrm>
            <a:off x="210375" y="178550"/>
            <a:ext cx="50259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K-M: Customer class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14" name="Google Shape;314;p46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75" y="1360813"/>
            <a:ext cx="6541847" cy="24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 txBox="1"/>
          <p:nvPr>
            <p:ph type="title"/>
          </p:nvPr>
        </p:nvSpPr>
        <p:spPr>
          <a:xfrm>
            <a:off x="210375" y="178550"/>
            <a:ext cx="49563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Time between Orders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21" name="Google Shape;321;p47"/>
          <p:cNvSpPr/>
          <p:nvPr/>
        </p:nvSpPr>
        <p:spPr>
          <a:xfrm>
            <a:off x="6605855" y="3571575"/>
            <a:ext cx="1216500" cy="173100"/>
          </a:xfrm>
          <a:prstGeom prst="rect">
            <a:avLst/>
          </a:prstGeom>
          <a:noFill/>
          <a:ln cap="flat" cmpd="sng" w="19050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7"/>
          <p:cNvSpPr/>
          <p:nvPr/>
        </p:nvSpPr>
        <p:spPr>
          <a:xfrm>
            <a:off x="2413820" y="3388232"/>
            <a:ext cx="1112100" cy="385200"/>
          </a:xfrm>
          <a:prstGeom prst="rect">
            <a:avLst/>
          </a:prstGeom>
          <a:noFill/>
          <a:ln cap="flat" cmpd="sng" w="19050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7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C7F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/>
        </p:nvSpPr>
        <p:spPr>
          <a:xfrm>
            <a:off x="229050" y="2112900"/>
            <a:ext cx="86859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rgbClr val="EEEEEE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03 LOGISTIC REGRESSION</a:t>
            </a:r>
            <a:endParaRPr b="1" sz="4800">
              <a:solidFill>
                <a:srgbClr val="EEEEEE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681600" y="53950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Analyzing Discount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34" name="Google Shape;334;p49"/>
          <p:cNvSpPr txBox="1"/>
          <p:nvPr/>
        </p:nvSpPr>
        <p:spPr>
          <a:xfrm>
            <a:off x="731675" y="1332975"/>
            <a:ext cx="714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estrial"/>
              <a:buChar char="●"/>
            </a:pPr>
            <a:r>
              <a:rPr lang="es" sz="2000">
                <a:latin typeface="Questrial"/>
                <a:ea typeface="Questrial"/>
                <a:cs typeface="Questrial"/>
                <a:sym typeface="Questrial"/>
              </a:rPr>
              <a:t>Discount Impact: Top 25% vs Bottom 25% Customers</a:t>
            </a:r>
            <a:endParaRPr sz="20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5" name="Google Shape;335;p49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963" y="2130900"/>
            <a:ext cx="4763825" cy="24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471500" y="539500"/>
            <a:ext cx="74472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Julius Sans One"/>
                <a:ea typeface="Julius Sans One"/>
                <a:cs typeface="Julius Sans One"/>
                <a:sym typeface="Julius Sans One"/>
              </a:rPr>
              <a:t>Logistics Regression</a:t>
            </a:r>
            <a:r>
              <a:rPr lang="es" sz="2800">
                <a:latin typeface="Julius Sans One"/>
                <a:ea typeface="Julius Sans One"/>
                <a:cs typeface="Julius Sans One"/>
                <a:sym typeface="Julius Sans One"/>
              </a:rPr>
              <a:t> MODEL</a:t>
            </a:r>
            <a:endParaRPr sz="28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42" name="Google Shape;342;p50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0"/>
          <p:cNvPicPr preferRelativeResize="0"/>
          <p:nvPr/>
        </p:nvPicPr>
        <p:blipFill rotWithShape="1">
          <a:blip r:embed="rId3">
            <a:alphaModFix/>
          </a:blip>
          <a:srcRect b="0" l="0" r="20754" t="0"/>
          <a:stretch/>
        </p:blipFill>
        <p:spPr>
          <a:xfrm>
            <a:off x="384825" y="1296600"/>
            <a:ext cx="4756674" cy="16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00" y="3620725"/>
            <a:ext cx="5012124" cy="11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2024" y="1348050"/>
            <a:ext cx="3355575" cy="194526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0"/>
          <p:cNvSpPr txBox="1"/>
          <p:nvPr/>
        </p:nvSpPr>
        <p:spPr>
          <a:xfrm>
            <a:off x="384825" y="3160100"/>
            <a:ext cx="202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A64D79"/>
                </a:solidFill>
                <a:latin typeface="Catamaran"/>
                <a:ea typeface="Catamaran"/>
                <a:cs typeface="Catamaran"/>
                <a:sym typeface="Catamaran"/>
              </a:rPr>
              <a:t>Variable</a:t>
            </a:r>
            <a:endParaRPr b="1">
              <a:solidFill>
                <a:srgbClr val="A64D79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A64D79"/>
                </a:solidFill>
                <a:latin typeface="Catamaran"/>
                <a:ea typeface="Catamaran"/>
                <a:cs typeface="Catamaran"/>
                <a:sym typeface="Catamaran"/>
              </a:rPr>
              <a:t>Significance</a:t>
            </a:r>
            <a:endParaRPr b="1">
              <a:solidFill>
                <a:srgbClr val="A64D79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47" name="Google Shape;347;p50"/>
          <p:cNvSpPr/>
          <p:nvPr/>
        </p:nvSpPr>
        <p:spPr>
          <a:xfrm>
            <a:off x="4471500" y="4117850"/>
            <a:ext cx="669900" cy="663000"/>
          </a:xfrm>
          <a:prstGeom prst="rect">
            <a:avLst/>
          </a:prstGeom>
          <a:noFill/>
          <a:ln cap="flat" cmpd="sng" w="38100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8" name="Google Shape;348;p50"/>
          <p:cNvCxnSpPr>
            <a:stCxn id="347" idx="3"/>
          </p:cNvCxnSpPr>
          <p:nvPr/>
        </p:nvCxnSpPr>
        <p:spPr>
          <a:xfrm>
            <a:off x="5141400" y="4449350"/>
            <a:ext cx="867900" cy="6000"/>
          </a:xfrm>
          <a:prstGeom prst="straightConnector1">
            <a:avLst/>
          </a:prstGeom>
          <a:noFill/>
          <a:ln cap="flat" cmpd="sng" w="38100">
            <a:solidFill>
              <a:srgbClr val="C7158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50"/>
          <p:cNvSpPr txBox="1"/>
          <p:nvPr/>
        </p:nvSpPr>
        <p:spPr>
          <a:xfrm>
            <a:off x="6009300" y="4252250"/>
            <a:ext cx="159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atamaran"/>
                <a:ea typeface="Catamaran"/>
                <a:cs typeface="Catamaran"/>
                <a:sym typeface="Catamaran"/>
              </a:rPr>
              <a:t>All Significant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idx="15" type="title"/>
          </p:nvPr>
        </p:nvSpPr>
        <p:spPr>
          <a:xfrm>
            <a:off x="713225" y="2198800"/>
            <a:ext cx="33009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Data Overview</a:t>
            </a:r>
            <a:endParaRPr>
              <a:solidFill>
                <a:schemeClr val="lt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198" name="Google Shape;198;p33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" name="Google Shape;199;p33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4282025" y="3567950"/>
            <a:ext cx="4882599" cy="1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863" y="2443125"/>
            <a:ext cx="4742924" cy="65908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4351875" y="433700"/>
            <a:ext cx="39012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Char char="●"/>
            </a:pPr>
            <a:r>
              <a:rPr lang="es" sz="2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Office Supply Co.</a:t>
            </a:r>
            <a:endParaRPr sz="2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Char char="●"/>
            </a:pPr>
            <a:r>
              <a:rPr lang="es" sz="2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51, 290 records</a:t>
            </a:r>
            <a:endParaRPr sz="2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Char char="●"/>
            </a:pPr>
            <a:r>
              <a:rPr lang="es" sz="2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795 </a:t>
            </a:r>
            <a:r>
              <a:rPr lang="es" sz="2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unique customers</a:t>
            </a:r>
            <a:endParaRPr sz="2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Char char="●"/>
            </a:pPr>
            <a:r>
              <a:rPr lang="es" sz="2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24 variables</a:t>
            </a:r>
            <a:endParaRPr sz="2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2" name="Google Shape;202;p33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674350" y="539500"/>
            <a:ext cx="59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Julius Sans One"/>
                <a:ea typeface="Julius Sans One"/>
                <a:cs typeface="Julius Sans One"/>
                <a:sym typeface="Julius Sans One"/>
              </a:rPr>
              <a:t>Accuracy and Impact of our Model</a:t>
            </a:r>
            <a:endParaRPr sz="22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55" name="Google Shape;355;p51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350" y="2271400"/>
            <a:ext cx="20955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800" y="1227925"/>
            <a:ext cx="4416600" cy="297217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1"/>
          <p:cNvSpPr txBox="1"/>
          <p:nvPr/>
        </p:nvSpPr>
        <p:spPr>
          <a:xfrm>
            <a:off x="674350" y="1835375"/>
            <a:ext cx="209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3C78D8"/>
                </a:solidFill>
                <a:latin typeface="Catamaran"/>
                <a:ea typeface="Catamaran"/>
                <a:cs typeface="Catamaran"/>
                <a:sym typeface="Catamaran"/>
              </a:rPr>
              <a:t>CONFUSION MATRIX</a:t>
            </a:r>
            <a:endParaRPr b="1" sz="1600">
              <a:solidFill>
                <a:srgbClr val="3C78D8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1802075" y="2970575"/>
            <a:ext cx="817800" cy="330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1"/>
          <p:cNvSpPr/>
          <p:nvPr/>
        </p:nvSpPr>
        <p:spPr>
          <a:xfrm>
            <a:off x="984275" y="2658700"/>
            <a:ext cx="817800" cy="330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27" y="1516002"/>
            <a:ext cx="2939724" cy="13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2"/>
          <p:cNvSpPr txBox="1"/>
          <p:nvPr>
            <p:ph type="title"/>
          </p:nvPr>
        </p:nvSpPr>
        <p:spPr>
          <a:xfrm>
            <a:off x="674350" y="539500"/>
            <a:ext cx="5932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latin typeface="Julius Sans One"/>
                <a:ea typeface="Julius Sans One"/>
                <a:cs typeface="Julius Sans One"/>
                <a:sym typeface="Julius Sans One"/>
              </a:rPr>
              <a:t>RESULTS &amp; Interpretation</a:t>
            </a:r>
            <a:endParaRPr sz="32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67" name="Google Shape;367;p52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2"/>
          <p:cNvSpPr/>
          <p:nvPr/>
        </p:nvSpPr>
        <p:spPr>
          <a:xfrm>
            <a:off x="759050" y="2696600"/>
            <a:ext cx="2855100" cy="216000"/>
          </a:xfrm>
          <a:prstGeom prst="rect">
            <a:avLst/>
          </a:prstGeom>
          <a:noFill/>
          <a:ln cap="flat" cmpd="sng" w="38100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2"/>
          <p:cNvPicPr preferRelativeResize="0"/>
          <p:nvPr/>
        </p:nvPicPr>
        <p:blipFill rotWithShape="1">
          <a:blip r:embed="rId4">
            <a:alphaModFix/>
          </a:blip>
          <a:srcRect b="0" l="30862" r="0" t="0"/>
          <a:stretch/>
        </p:blipFill>
        <p:spPr>
          <a:xfrm>
            <a:off x="3863125" y="3347025"/>
            <a:ext cx="4576199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2"/>
          <p:cNvSpPr/>
          <p:nvPr/>
        </p:nvSpPr>
        <p:spPr>
          <a:xfrm>
            <a:off x="5628025" y="3347025"/>
            <a:ext cx="1214400" cy="6630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2"/>
          <p:cNvSpPr/>
          <p:nvPr/>
        </p:nvSpPr>
        <p:spPr>
          <a:xfrm>
            <a:off x="3958150" y="3347025"/>
            <a:ext cx="909000" cy="663000"/>
          </a:xfrm>
          <a:prstGeom prst="rect">
            <a:avLst/>
          </a:prstGeom>
          <a:noFill/>
          <a:ln cap="flat" cmpd="sng" w="38100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3050" y="1969925"/>
            <a:ext cx="1398225" cy="120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2"/>
          <p:cNvPicPr preferRelativeResize="0"/>
          <p:nvPr/>
        </p:nvPicPr>
        <p:blipFill rotWithShape="1">
          <a:blip r:embed="rId6">
            <a:alphaModFix/>
          </a:blip>
          <a:srcRect b="19298" l="49829" r="5944" t="14476"/>
          <a:stretch/>
        </p:blipFill>
        <p:spPr>
          <a:xfrm>
            <a:off x="1480613" y="3057475"/>
            <a:ext cx="1398225" cy="13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C7F3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3"/>
          <p:cNvSpPr txBox="1"/>
          <p:nvPr>
            <p:ph type="title"/>
          </p:nvPr>
        </p:nvSpPr>
        <p:spPr>
          <a:xfrm>
            <a:off x="535950" y="1840500"/>
            <a:ext cx="80721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04 BASKET Analysis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>
            <p:ph type="title"/>
          </p:nvPr>
        </p:nvSpPr>
        <p:spPr>
          <a:xfrm>
            <a:off x="407238" y="155100"/>
            <a:ext cx="3370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Julius Sans One"/>
                <a:ea typeface="Julius Sans One"/>
                <a:cs typeface="Julius Sans One"/>
                <a:sym typeface="Julius Sans One"/>
              </a:rPr>
              <a:t>Sub-Category</a:t>
            </a:r>
            <a:endParaRPr sz="20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84" name="Google Shape;384;p54"/>
          <p:cNvSpPr txBox="1"/>
          <p:nvPr>
            <p:ph type="title"/>
          </p:nvPr>
        </p:nvSpPr>
        <p:spPr>
          <a:xfrm>
            <a:off x="4875738" y="155100"/>
            <a:ext cx="33705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Julius Sans One"/>
                <a:ea typeface="Julius Sans One"/>
                <a:cs typeface="Julius Sans One"/>
                <a:sym typeface="Julius Sans One"/>
              </a:rPr>
              <a:t>Product Name</a:t>
            </a:r>
            <a:endParaRPr sz="20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385" name="Google Shape;385;p54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4"/>
          <p:cNvPicPr preferRelativeResize="0"/>
          <p:nvPr/>
        </p:nvPicPr>
        <p:blipFill rotWithShape="1">
          <a:blip r:embed="rId3">
            <a:alphaModFix/>
          </a:blip>
          <a:srcRect b="0" l="0" r="17715" t="9869"/>
          <a:stretch/>
        </p:blipFill>
        <p:spPr>
          <a:xfrm>
            <a:off x="210163" y="683700"/>
            <a:ext cx="3764678" cy="35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4"/>
          <p:cNvPicPr preferRelativeResize="0"/>
          <p:nvPr/>
        </p:nvPicPr>
        <p:blipFill rotWithShape="1">
          <a:blip r:embed="rId4">
            <a:alphaModFix/>
          </a:blip>
          <a:srcRect b="2736" l="0" r="7166" t="10660"/>
          <a:stretch/>
        </p:blipFill>
        <p:spPr>
          <a:xfrm>
            <a:off x="4350825" y="1587200"/>
            <a:ext cx="4420339" cy="35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538" y="3707751"/>
            <a:ext cx="1440502" cy="1326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93" name="Google Shape;393;p55"/>
          <p:cNvPicPr preferRelativeResize="0"/>
          <p:nvPr/>
        </p:nvPicPr>
        <p:blipFill rotWithShape="1">
          <a:blip r:embed="rId4">
            <a:alphaModFix/>
          </a:blip>
          <a:srcRect b="5080" l="2356" r="18297" t="5633"/>
          <a:stretch/>
        </p:blipFill>
        <p:spPr>
          <a:xfrm>
            <a:off x="1082300" y="1679300"/>
            <a:ext cx="3489699" cy="335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25" y="40450"/>
            <a:ext cx="6021599" cy="15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5"/>
          <p:cNvSpPr/>
          <p:nvPr/>
        </p:nvSpPr>
        <p:spPr>
          <a:xfrm>
            <a:off x="2571850" y="2579425"/>
            <a:ext cx="2127000" cy="1560900"/>
          </a:xfrm>
          <a:prstGeom prst="rect">
            <a:avLst/>
          </a:prstGeom>
          <a:noFill/>
          <a:ln cap="flat" cmpd="sng" w="19050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5"/>
          <p:cNvSpPr/>
          <p:nvPr/>
        </p:nvSpPr>
        <p:spPr>
          <a:xfrm>
            <a:off x="4900875" y="3254725"/>
            <a:ext cx="8733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1585"/>
          </a:solidFill>
          <a:ln cap="flat" cmpd="sng" w="9525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6712" y="2579422"/>
            <a:ext cx="578625" cy="112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6600" y="2763425"/>
            <a:ext cx="1082384" cy="6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4198" y="3083538"/>
            <a:ext cx="618549" cy="6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5"/>
          <p:cNvSpPr/>
          <p:nvPr/>
        </p:nvSpPr>
        <p:spPr>
          <a:xfrm>
            <a:off x="37725" y="181500"/>
            <a:ext cx="5827500" cy="138300"/>
          </a:xfrm>
          <a:prstGeom prst="rect">
            <a:avLst/>
          </a:prstGeom>
          <a:noFill/>
          <a:ln cap="flat" cmpd="sng" w="19050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9325" y="1716225"/>
            <a:ext cx="820326" cy="9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86314" y="1454426"/>
            <a:ext cx="1362917" cy="98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5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8200" y="2265349"/>
            <a:ext cx="773800" cy="2254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6"/>
          <p:cNvPicPr preferRelativeResize="0"/>
          <p:nvPr/>
        </p:nvPicPr>
        <p:blipFill rotWithShape="1">
          <a:blip r:embed="rId3">
            <a:alphaModFix/>
          </a:blip>
          <a:srcRect b="0" l="1084" r="18594" t="0"/>
          <a:stretch/>
        </p:blipFill>
        <p:spPr>
          <a:xfrm>
            <a:off x="1301213" y="1018550"/>
            <a:ext cx="3873149" cy="412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6"/>
          <p:cNvPicPr preferRelativeResize="0"/>
          <p:nvPr/>
        </p:nvPicPr>
        <p:blipFill rotWithShape="1">
          <a:blip r:embed="rId4">
            <a:alphaModFix/>
          </a:blip>
          <a:srcRect b="0" l="0" r="0" t="3725"/>
          <a:stretch/>
        </p:blipFill>
        <p:spPr>
          <a:xfrm>
            <a:off x="30800" y="47850"/>
            <a:ext cx="6413976" cy="84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6"/>
          <p:cNvSpPr/>
          <p:nvPr/>
        </p:nvSpPr>
        <p:spPr>
          <a:xfrm>
            <a:off x="3464925" y="163850"/>
            <a:ext cx="600600" cy="724200"/>
          </a:xfrm>
          <a:prstGeom prst="rect">
            <a:avLst/>
          </a:prstGeom>
          <a:noFill/>
          <a:ln cap="flat" cmpd="sng" w="19050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7125" y="2795273"/>
            <a:ext cx="830449" cy="76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2088" y="3723926"/>
            <a:ext cx="1440502" cy="1326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4" name="Google Shape;414;p56"/>
          <p:cNvSpPr/>
          <p:nvPr/>
        </p:nvSpPr>
        <p:spPr>
          <a:xfrm>
            <a:off x="5430675" y="2975875"/>
            <a:ext cx="873300" cy="2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71585"/>
          </a:solidFill>
          <a:ln cap="flat" cmpd="sng" w="9525">
            <a:solidFill>
              <a:srgbClr val="C715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0551" y="1543037"/>
            <a:ext cx="929142" cy="13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28225" y="2218683"/>
            <a:ext cx="779100" cy="57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2099" y="451051"/>
            <a:ext cx="830450" cy="109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78175" y="1096236"/>
            <a:ext cx="929151" cy="994137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6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5800" y="2191832"/>
            <a:ext cx="779100" cy="177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idx="1" type="subTitle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Questrial"/>
                <a:ea typeface="Questrial"/>
                <a:cs typeface="Questrial"/>
                <a:sym typeface="Questrial"/>
              </a:rPr>
              <a:t>recommend associated products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6" name="Google Shape;426;p57"/>
          <p:cNvSpPr txBox="1"/>
          <p:nvPr>
            <p:ph idx="2" type="subTitle"/>
          </p:nvPr>
        </p:nvSpPr>
        <p:spPr>
          <a:xfrm>
            <a:off x="4996575" y="2641575"/>
            <a:ext cx="3526200" cy="7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Questrial"/>
                <a:ea typeface="Questrial"/>
                <a:cs typeface="Questrial"/>
                <a:sym typeface="Questrial"/>
              </a:rPr>
              <a:t>entice customers to purchase related products for items they purchased recently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7" name="Google Shape;427;p57"/>
          <p:cNvSpPr txBox="1"/>
          <p:nvPr>
            <p:ph type="title"/>
          </p:nvPr>
        </p:nvSpPr>
        <p:spPr>
          <a:xfrm>
            <a:off x="401625" y="1423550"/>
            <a:ext cx="3965400" cy="8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Product Recommendation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428" name="Google Shape;428;p57"/>
          <p:cNvSpPr txBox="1"/>
          <p:nvPr>
            <p:ph idx="3" type="title"/>
          </p:nvPr>
        </p:nvSpPr>
        <p:spPr>
          <a:xfrm>
            <a:off x="5329425" y="1423550"/>
            <a:ext cx="2860500" cy="8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Marketing Promotions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429" name="Google Shape;429;p57"/>
          <p:cNvCxnSpPr/>
          <p:nvPr/>
        </p:nvCxnSpPr>
        <p:spPr>
          <a:xfrm>
            <a:off x="2060777" y="255584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57"/>
          <p:cNvCxnSpPr/>
          <p:nvPr/>
        </p:nvCxnSpPr>
        <p:spPr>
          <a:xfrm>
            <a:off x="6436127" y="255584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688" y="3426975"/>
            <a:ext cx="2159974" cy="15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000" y="3160825"/>
            <a:ext cx="1594651" cy="17711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7"/>
          <p:cNvSpPr/>
          <p:nvPr/>
        </p:nvSpPr>
        <p:spPr>
          <a:xfrm>
            <a:off x="3526975" y="-38850"/>
            <a:ext cx="2090050" cy="909750"/>
          </a:xfrm>
          <a:prstGeom prst="flowChartMerg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C7F3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ctrTitle"/>
          </p:nvPr>
        </p:nvSpPr>
        <p:spPr>
          <a:xfrm>
            <a:off x="1690800" y="1339675"/>
            <a:ext cx="57624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Problem</a:t>
            </a: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s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439" name="Google Shape;439;p58"/>
          <p:cNvCxnSpPr/>
          <p:nvPr/>
        </p:nvCxnSpPr>
        <p:spPr>
          <a:xfrm>
            <a:off x="4248450" y="2116303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58"/>
          <p:cNvSpPr txBox="1"/>
          <p:nvPr>
            <p:ph type="ctrTitle"/>
          </p:nvPr>
        </p:nvSpPr>
        <p:spPr>
          <a:xfrm>
            <a:off x="2066800" y="3236425"/>
            <a:ext cx="2067300" cy="13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Julius Sans One"/>
                <a:ea typeface="Julius Sans One"/>
                <a:cs typeface="Julius Sans One"/>
                <a:sym typeface="Julius Sans One"/>
              </a:rPr>
              <a:t>Losing valuable customer</a:t>
            </a:r>
            <a:endParaRPr sz="20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441" name="Google Shape;441;p58"/>
          <p:cNvSpPr txBox="1"/>
          <p:nvPr>
            <p:ph type="ctrTitle"/>
          </p:nvPr>
        </p:nvSpPr>
        <p:spPr>
          <a:xfrm>
            <a:off x="4895550" y="3495925"/>
            <a:ext cx="2609400" cy="8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Julius Sans One"/>
                <a:ea typeface="Julius Sans One"/>
                <a:cs typeface="Julius Sans One"/>
                <a:sym typeface="Julius Sans One"/>
              </a:rPr>
              <a:t>Loss in certain sub-Category</a:t>
            </a:r>
            <a:endParaRPr sz="20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442" name="Google Shape;442;p58"/>
          <p:cNvCxnSpPr/>
          <p:nvPr/>
        </p:nvCxnSpPr>
        <p:spPr>
          <a:xfrm>
            <a:off x="4572000" y="2116303"/>
            <a:ext cx="0" cy="3138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58"/>
          <p:cNvCxnSpPr/>
          <p:nvPr/>
        </p:nvCxnSpPr>
        <p:spPr>
          <a:xfrm flipH="1" rot="10800000">
            <a:off x="-15550" y="-15450"/>
            <a:ext cx="4149000" cy="427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>
            <p:ph idx="1" type="subTitle"/>
          </p:nvPr>
        </p:nvSpPr>
        <p:spPr>
          <a:xfrm>
            <a:off x="277875" y="2459100"/>
            <a:ext cx="2426100" cy="13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- Design more strategic discount model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-Incentivize top 25% of customers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49" name="Google Shape;449;p59"/>
          <p:cNvSpPr txBox="1"/>
          <p:nvPr>
            <p:ph idx="3" type="subTitle"/>
          </p:nvPr>
        </p:nvSpPr>
        <p:spPr>
          <a:xfrm>
            <a:off x="6283224" y="2660738"/>
            <a:ext cx="27519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-Opportunity to sell more product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-Marketing promotion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50" name="Google Shape;450;p59"/>
          <p:cNvSpPr txBox="1"/>
          <p:nvPr>
            <p:ph type="title"/>
          </p:nvPr>
        </p:nvSpPr>
        <p:spPr>
          <a:xfrm>
            <a:off x="114975" y="1668900"/>
            <a:ext cx="2751900" cy="7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Emphasize Valuable Customers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51" name="Google Shape;451;p59"/>
          <p:cNvSpPr txBox="1"/>
          <p:nvPr>
            <p:ph idx="2" type="title"/>
          </p:nvPr>
        </p:nvSpPr>
        <p:spPr>
          <a:xfrm>
            <a:off x="6218425" y="1671938"/>
            <a:ext cx="2881500" cy="9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Product Recommendation System + Promotion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452" name="Google Shape;452;p59"/>
          <p:cNvCxnSpPr/>
          <p:nvPr/>
        </p:nvCxnSpPr>
        <p:spPr>
          <a:xfrm>
            <a:off x="3107414" y="1668900"/>
            <a:ext cx="2400" cy="180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59"/>
          <p:cNvSpPr txBox="1"/>
          <p:nvPr>
            <p:ph idx="6" type="title"/>
          </p:nvPr>
        </p:nvSpPr>
        <p:spPr>
          <a:xfrm>
            <a:off x="1974300" y="49965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Recommendations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454" name="Google Shape;454;p5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59"/>
          <p:cNvSpPr/>
          <p:nvPr/>
        </p:nvSpPr>
        <p:spPr>
          <a:xfrm rot="10800000">
            <a:off x="3107425" y="3727776"/>
            <a:ext cx="2929150" cy="1501200"/>
          </a:xfrm>
          <a:prstGeom prst="flowChartMerg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59"/>
          <p:cNvCxnSpPr/>
          <p:nvPr/>
        </p:nvCxnSpPr>
        <p:spPr>
          <a:xfrm>
            <a:off x="6036564" y="1668900"/>
            <a:ext cx="2400" cy="180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59"/>
          <p:cNvSpPr txBox="1"/>
          <p:nvPr>
            <p:ph idx="2" type="title"/>
          </p:nvPr>
        </p:nvSpPr>
        <p:spPr>
          <a:xfrm>
            <a:off x="3132450" y="1622549"/>
            <a:ext cx="2881500" cy="8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Collecting Demographics Data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58" name="Google Shape;458;p59"/>
          <p:cNvSpPr txBox="1"/>
          <p:nvPr>
            <p:ph idx="3" type="subTitle"/>
          </p:nvPr>
        </p:nvSpPr>
        <p:spPr>
          <a:xfrm>
            <a:off x="3197250" y="2509508"/>
            <a:ext cx="2751900" cy="1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- M</a:t>
            </a:r>
            <a:r>
              <a:rPr lang="e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ore demographics data will improve our models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-Helps us find more insights </a:t>
            </a:r>
            <a:endParaRPr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C7F3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 txBox="1"/>
          <p:nvPr>
            <p:ph idx="1" type="body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estrial"/>
              <a:buChar char="●"/>
            </a:pPr>
            <a:r>
              <a:rPr lang="es">
                <a:latin typeface="Questrial"/>
                <a:ea typeface="Questrial"/>
                <a:cs typeface="Questrial"/>
                <a:sym typeface="Questrial"/>
              </a:rPr>
              <a:t>Statistic Significance Digging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estrial"/>
              <a:buChar char="●"/>
            </a:pPr>
            <a:r>
              <a:rPr lang="es">
                <a:latin typeface="Questrial"/>
                <a:ea typeface="Questrial"/>
                <a:cs typeface="Questrial"/>
                <a:sym typeface="Questrial"/>
              </a:rPr>
              <a:t>Questions &gt; Answers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estrial"/>
              <a:buChar char="●"/>
            </a:pPr>
            <a:r>
              <a:rPr lang="es">
                <a:latin typeface="Questrial"/>
                <a:ea typeface="Questrial"/>
                <a:cs typeface="Questrial"/>
                <a:sym typeface="Questrial"/>
              </a:rPr>
              <a:t>Counterintuitive Results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4" name="Google Shape;464;p60"/>
          <p:cNvSpPr txBox="1"/>
          <p:nvPr>
            <p:ph type="title"/>
          </p:nvPr>
        </p:nvSpPr>
        <p:spPr>
          <a:xfrm>
            <a:off x="1687975" y="15136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Learning Points</a:t>
            </a:r>
            <a:endParaRPr b="1"/>
          </a:p>
        </p:txBody>
      </p:sp>
      <p:cxnSp>
        <p:nvCxnSpPr>
          <p:cNvPr id="465" name="Google Shape;465;p60"/>
          <p:cNvCxnSpPr/>
          <p:nvPr/>
        </p:nvCxnSpPr>
        <p:spPr>
          <a:xfrm>
            <a:off x="4248450" y="225502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60"/>
          <p:cNvSpPr/>
          <p:nvPr/>
        </p:nvSpPr>
        <p:spPr>
          <a:xfrm>
            <a:off x="1343800" y="683700"/>
            <a:ext cx="6580800" cy="377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0"/>
          <p:cNvSpPr/>
          <p:nvPr/>
        </p:nvSpPr>
        <p:spPr>
          <a:xfrm>
            <a:off x="3115625" y="-54375"/>
            <a:ext cx="2929150" cy="1355200"/>
          </a:xfrm>
          <a:prstGeom prst="flowChartMerg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0"/>
          <p:cNvSpPr txBox="1"/>
          <p:nvPr/>
        </p:nvSpPr>
        <p:spPr>
          <a:xfrm>
            <a:off x="2517450" y="2341210"/>
            <a:ext cx="41091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estrial"/>
              <a:buChar char="●"/>
            </a:pPr>
            <a:r>
              <a:rPr lang="es">
                <a:solidFill>
                  <a:srgbClr val="383838"/>
                </a:solidFill>
                <a:latin typeface="Questrial"/>
                <a:ea typeface="Questrial"/>
                <a:cs typeface="Questrial"/>
                <a:sym typeface="Questrial"/>
              </a:rPr>
              <a:t>Statistical</a:t>
            </a:r>
            <a:r>
              <a:rPr lang="es">
                <a:solidFill>
                  <a:srgbClr val="383838"/>
                </a:solidFill>
                <a:latin typeface="Questrial"/>
                <a:ea typeface="Questrial"/>
                <a:cs typeface="Questrial"/>
                <a:sym typeface="Questrial"/>
              </a:rPr>
              <a:t> Significance Digging</a:t>
            </a:r>
            <a:endParaRPr>
              <a:solidFill>
                <a:srgbClr val="38383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estrial"/>
              <a:buChar char="●"/>
            </a:pPr>
            <a:r>
              <a:rPr lang="es">
                <a:solidFill>
                  <a:srgbClr val="383838"/>
                </a:solidFill>
                <a:latin typeface="Questrial"/>
                <a:ea typeface="Questrial"/>
                <a:cs typeface="Questrial"/>
                <a:sym typeface="Questrial"/>
              </a:rPr>
              <a:t>Questions &gt; Answers</a:t>
            </a:r>
            <a:endParaRPr>
              <a:solidFill>
                <a:srgbClr val="383838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estrial"/>
              <a:buChar char="●"/>
            </a:pPr>
            <a:r>
              <a:rPr lang="es">
                <a:solidFill>
                  <a:srgbClr val="383838"/>
                </a:solidFill>
                <a:latin typeface="Questrial"/>
                <a:ea typeface="Questrial"/>
                <a:cs typeface="Questrial"/>
                <a:sym typeface="Questrial"/>
              </a:rPr>
              <a:t>Counterintuitive Results</a:t>
            </a:r>
            <a:endParaRPr>
              <a:solidFill>
                <a:srgbClr val="383838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69" name="Google Shape;469;p60"/>
          <p:cNvSpPr txBox="1"/>
          <p:nvPr/>
        </p:nvSpPr>
        <p:spPr>
          <a:xfrm>
            <a:off x="1687950" y="1502875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383838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Learning Points</a:t>
            </a:r>
            <a:endParaRPr b="1" sz="3000">
              <a:solidFill>
                <a:srgbClr val="383838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470" name="Google Shape;470;p60"/>
          <p:cNvCxnSpPr/>
          <p:nvPr/>
        </p:nvCxnSpPr>
        <p:spPr>
          <a:xfrm>
            <a:off x="4248425" y="2244270"/>
            <a:ext cx="647100" cy="0"/>
          </a:xfrm>
          <a:prstGeom prst="straightConnector1">
            <a:avLst/>
          </a:prstGeom>
          <a:noFill/>
          <a:ln cap="flat" cmpd="sng" w="19050">
            <a:solidFill>
              <a:srgbClr val="3838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4"/>
          <p:cNvSpPr txBox="1"/>
          <p:nvPr>
            <p:ph type="title"/>
          </p:nvPr>
        </p:nvSpPr>
        <p:spPr>
          <a:xfrm>
            <a:off x="1974300" y="8985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Julius Sans One"/>
                <a:ea typeface="Julius Sans One"/>
                <a:cs typeface="Julius Sans One"/>
                <a:sym typeface="Julius Sans One"/>
              </a:rPr>
              <a:t>Strengths</a:t>
            </a:r>
            <a:endParaRPr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209" name="Google Shape;209;p34"/>
          <p:cNvCxnSpPr/>
          <p:nvPr/>
        </p:nvCxnSpPr>
        <p:spPr>
          <a:xfrm flipH="1">
            <a:off x="2985750" y="1195500"/>
            <a:ext cx="11400" cy="394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4"/>
          <p:cNvCxnSpPr/>
          <p:nvPr/>
        </p:nvCxnSpPr>
        <p:spPr>
          <a:xfrm>
            <a:off x="4248450" y="82258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 txBox="1"/>
          <p:nvPr>
            <p:ph idx="4294967295" type="subTitle"/>
          </p:nvPr>
        </p:nvSpPr>
        <p:spPr>
          <a:xfrm>
            <a:off x="3648738" y="3726300"/>
            <a:ext cx="18465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500">
                <a:latin typeface="Questrial"/>
                <a:ea typeface="Questrial"/>
                <a:cs typeface="Questrial"/>
                <a:sym typeface="Questrial"/>
              </a:rPr>
              <a:t>Increasing Sales</a:t>
            </a:r>
            <a:endParaRPr b="1" sz="2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2" name="Google Shape;212;p34"/>
          <p:cNvSpPr txBox="1"/>
          <p:nvPr>
            <p:ph idx="4294967295" type="subTitle"/>
          </p:nvPr>
        </p:nvSpPr>
        <p:spPr>
          <a:xfrm>
            <a:off x="551725" y="1526500"/>
            <a:ext cx="17307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500">
                <a:latin typeface="Questrial"/>
                <a:ea typeface="Questrial"/>
                <a:cs typeface="Questrial"/>
                <a:sym typeface="Questrial"/>
              </a:rPr>
              <a:t>Global Presence</a:t>
            </a:r>
            <a:endParaRPr b="1" sz="2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3" name="Google Shape;213;p34"/>
          <p:cNvSpPr txBox="1"/>
          <p:nvPr>
            <p:ph idx="4294967295" type="subTitle"/>
          </p:nvPr>
        </p:nvSpPr>
        <p:spPr>
          <a:xfrm>
            <a:off x="6738250" y="1526500"/>
            <a:ext cx="1846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500">
                <a:latin typeface="Questrial"/>
                <a:ea typeface="Questrial"/>
                <a:cs typeface="Questrial"/>
                <a:sym typeface="Questrial"/>
              </a:rPr>
              <a:t>Increasing Profit</a:t>
            </a:r>
            <a:endParaRPr b="1" sz="25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550" y="1310065"/>
            <a:ext cx="2862850" cy="2143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4"/>
          <p:cNvCxnSpPr/>
          <p:nvPr/>
        </p:nvCxnSpPr>
        <p:spPr>
          <a:xfrm flipH="1">
            <a:off x="6110813" y="1191750"/>
            <a:ext cx="11400" cy="3955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911300"/>
            <a:ext cx="2914276" cy="193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4626" y="2366775"/>
            <a:ext cx="2728950" cy="27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C7F3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"/>
          <p:cNvSpPr txBox="1"/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Questions?</a:t>
            </a:r>
            <a:endParaRPr sz="660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476" name="Google Shape;476;p61"/>
          <p:cNvCxnSpPr/>
          <p:nvPr/>
        </p:nvCxnSpPr>
        <p:spPr>
          <a:xfrm>
            <a:off x="2785750" y="3053395"/>
            <a:ext cx="3472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68" y="525825"/>
            <a:ext cx="3416406" cy="217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075" y="536782"/>
            <a:ext cx="3416400" cy="215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874" y="2739125"/>
            <a:ext cx="3646250" cy="228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210375" y="178550"/>
            <a:ext cx="59772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Julius Sans One"/>
                <a:ea typeface="Julius Sans One"/>
                <a:cs typeface="Julius Sans One"/>
                <a:sym typeface="Julius Sans One"/>
              </a:rPr>
              <a:t>Define Customer Class</a:t>
            </a:r>
            <a:endParaRPr sz="35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231" name="Google Shape;231;p36"/>
          <p:cNvSpPr txBox="1"/>
          <p:nvPr>
            <p:ph idx="4294967295" type="subTitle"/>
          </p:nvPr>
        </p:nvSpPr>
        <p:spPr>
          <a:xfrm>
            <a:off x="445200" y="884052"/>
            <a:ext cx="8211000" cy="20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estrial"/>
              <a:buChar char="●"/>
            </a:pPr>
            <a:r>
              <a:rPr lang="es" sz="2500">
                <a:latin typeface="Questrial"/>
                <a:ea typeface="Questrial"/>
                <a:cs typeface="Questrial"/>
                <a:sym typeface="Questrial"/>
              </a:rPr>
              <a:t>Total sales</a:t>
            </a:r>
            <a:endParaRPr sz="2500">
              <a:latin typeface="Questrial"/>
              <a:ea typeface="Questrial"/>
              <a:cs typeface="Questrial"/>
              <a:sym typeface="Quest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Questrial"/>
              <a:buChar char="●"/>
            </a:pPr>
            <a:r>
              <a:rPr lang="es" sz="2500">
                <a:latin typeface="Questrial"/>
                <a:ea typeface="Questrial"/>
                <a:cs typeface="Questrial"/>
                <a:sym typeface="Questrial"/>
              </a:rPr>
              <a:t>Average sales</a:t>
            </a:r>
            <a:endParaRPr sz="2500">
              <a:latin typeface="Questrial"/>
              <a:ea typeface="Questrial"/>
              <a:cs typeface="Questrial"/>
              <a:sym typeface="Quest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Char char="●"/>
            </a:pPr>
            <a:r>
              <a:rPr lang="es" sz="25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Total number of orders</a:t>
            </a:r>
            <a:endParaRPr sz="25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Questrial"/>
              <a:buChar char="●"/>
            </a:pPr>
            <a:r>
              <a:rPr lang="es" sz="2500" u="sng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Order frequency</a:t>
            </a:r>
            <a:endParaRPr sz="2500" u="sng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2" name="Google Shape;232;p36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36"/>
          <p:cNvCxnSpPr/>
          <p:nvPr/>
        </p:nvCxnSpPr>
        <p:spPr>
          <a:xfrm>
            <a:off x="1893388" y="3749275"/>
            <a:ext cx="53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6"/>
          <p:cNvSpPr txBox="1"/>
          <p:nvPr>
            <p:ph type="title"/>
          </p:nvPr>
        </p:nvSpPr>
        <p:spPr>
          <a:xfrm>
            <a:off x="1656050" y="3220675"/>
            <a:ext cx="5271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Julius Sans One"/>
                <a:ea typeface="Julius Sans One"/>
                <a:cs typeface="Julius Sans One"/>
                <a:sym typeface="Julius Sans One"/>
              </a:rPr>
              <a:t>A</a:t>
            </a:r>
            <a:endParaRPr sz="25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235" name="Google Shape;235;p36"/>
          <p:cNvSpPr txBox="1"/>
          <p:nvPr>
            <p:ph type="title"/>
          </p:nvPr>
        </p:nvSpPr>
        <p:spPr>
          <a:xfrm>
            <a:off x="3430275" y="3220675"/>
            <a:ext cx="5271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Julius Sans One"/>
                <a:ea typeface="Julius Sans One"/>
                <a:cs typeface="Julius Sans One"/>
                <a:sym typeface="Julius Sans One"/>
              </a:rPr>
              <a:t>B</a:t>
            </a:r>
            <a:endParaRPr sz="25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236" name="Google Shape;236;p36"/>
          <p:cNvSpPr txBox="1"/>
          <p:nvPr>
            <p:ph type="title"/>
          </p:nvPr>
        </p:nvSpPr>
        <p:spPr>
          <a:xfrm>
            <a:off x="5204500" y="3220675"/>
            <a:ext cx="5271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Julius Sans One"/>
                <a:ea typeface="Julius Sans One"/>
                <a:cs typeface="Julius Sans One"/>
                <a:sym typeface="Julius Sans One"/>
              </a:rPr>
              <a:t>C</a:t>
            </a:r>
            <a:endParaRPr sz="25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237" name="Google Shape;237;p36"/>
          <p:cNvSpPr txBox="1"/>
          <p:nvPr>
            <p:ph type="title"/>
          </p:nvPr>
        </p:nvSpPr>
        <p:spPr>
          <a:xfrm>
            <a:off x="6978725" y="3220675"/>
            <a:ext cx="5271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latin typeface="Julius Sans One"/>
                <a:ea typeface="Julius Sans One"/>
                <a:cs typeface="Julius Sans One"/>
                <a:sym typeface="Julius Sans One"/>
              </a:rPr>
              <a:t>D</a:t>
            </a:r>
            <a:endParaRPr sz="2500"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238" name="Google Shape;238;p36"/>
          <p:cNvSpPr txBox="1"/>
          <p:nvPr>
            <p:ph idx="4294967295" type="subTitle"/>
          </p:nvPr>
        </p:nvSpPr>
        <p:spPr>
          <a:xfrm>
            <a:off x="1134050" y="3749275"/>
            <a:ext cx="15711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500">
                <a:latin typeface="Questrial"/>
                <a:ea typeface="Questrial"/>
                <a:cs typeface="Questrial"/>
                <a:sym typeface="Questrial"/>
              </a:rPr>
              <a:t>Most </a:t>
            </a:r>
            <a:r>
              <a:rPr lang="es" sz="1500">
                <a:latin typeface="Questrial"/>
                <a:ea typeface="Questrial"/>
                <a:cs typeface="Questrial"/>
                <a:sym typeface="Questrial"/>
              </a:rPr>
              <a:t>Frequently</a:t>
            </a:r>
            <a:endParaRPr sz="1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9" name="Google Shape;239;p36"/>
          <p:cNvSpPr txBox="1"/>
          <p:nvPr>
            <p:ph idx="4294967295" type="subTitle"/>
          </p:nvPr>
        </p:nvSpPr>
        <p:spPr>
          <a:xfrm>
            <a:off x="6365525" y="3749275"/>
            <a:ext cx="17535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500">
                <a:latin typeface="Questrial"/>
                <a:ea typeface="Questrial"/>
                <a:cs typeface="Questrial"/>
                <a:sym typeface="Questrial"/>
              </a:rPr>
              <a:t>Least</a:t>
            </a:r>
            <a:r>
              <a:rPr b="1" lang="es" sz="1500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s" sz="1500">
                <a:latin typeface="Questrial"/>
                <a:ea typeface="Questrial"/>
                <a:cs typeface="Questrial"/>
                <a:sym typeface="Questrial"/>
              </a:rPr>
              <a:t>Frequently</a:t>
            </a:r>
            <a:endParaRPr sz="1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5" y="1030500"/>
            <a:ext cx="4183802" cy="3082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030500"/>
            <a:ext cx="4244029" cy="308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4709825" y="53950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Our Approach:</a:t>
            </a:r>
            <a:endParaRPr/>
          </a:p>
        </p:txBody>
      </p:sp>
      <p:sp>
        <p:nvSpPr>
          <p:cNvPr id="252" name="Google Shape;252;p38"/>
          <p:cNvSpPr txBox="1"/>
          <p:nvPr/>
        </p:nvSpPr>
        <p:spPr>
          <a:xfrm>
            <a:off x="179425" y="249700"/>
            <a:ext cx="281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01 </a:t>
            </a:r>
            <a:endParaRPr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3" name="Google Shape;253;p38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5468150" y="4862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Findings:</a:t>
            </a:r>
            <a:endParaRPr/>
          </a:p>
        </p:txBody>
      </p:sp>
      <p:sp>
        <p:nvSpPr>
          <p:cNvPr id="259" name="Google Shape;259;p39"/>
          <p:cNvSpPr txBox="1"/>
          <p:nvPr/>
        </p:nvSpPr>
        <p:spPr>
          <a:xfrm>
            <a:off x="5016675" y="2133075"/>
            <a:ext cx="3457200" cy="1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estrial"/>
              <a:buChar char="●"/>
            </a:pPr>
            <a:r>
              <a:rPr b="1" lang="es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TOP 25%: </a:t>
            </a:r>
            <a:r>
              <a:rPr lang="es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$573,658.70</a:t>
            </a:r>
            <a:endParaRPr sz="18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ulius Sans One"/>
              <a:buChar char="●"/>
            </a:pPr>
            <a:r>
              <a:rPr b="1" lang="es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Bottom 75%: </a:t>
            </a:r>
            <a:r>
              <a:rPr lang="es" sz="18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$556,801.90</a:t>
            </a:r>
            <a:endParaRPr sz="180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0" name="Google Shape;260;p39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00" y="562475"/>
            <a:ext cx="4711877" cy="4456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/>
          <p:nvPr/>
        </p:nvSpPr>
        <p:spPr>
          <a:xfrm rot="10800000">
            <a:off x="6969300" y="-916900"/>
            <a:ext cx="3317700" cy="3247800"/>
          </a:xfrm>
          <a:prstGeom prst="rtTriangle">
            <a:avLst/>
          </a:prstGeom>
          <a:solidFill>
            <a:srgbClr val="B9C7F3"/>
          </a:solidFill>
          <a:ln cap="flat" cmpd="sng" w="9525">
            <a:solidFill>
              <a:srgbClr val="B9C7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/>
        </p:nvSpPr>
        <p:spPr>
          <a:xfrm>
            <a:off x="201200" y="253900"/>
            <a:ext cx="726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Finding</a:t>
            </a:r>
            <a:r>
              <a:rPr b="1" lang="es" sz="300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 Correlation:</a:t>
            </a:r>
            <a:endParaRPr b="1" sz="300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268" name="Google Shape;268;p40"/>
          <p:cNvSpPr txBox="1"/>
          <p:nvPr/>
        </p:nvSpPr>
        <p:spPr>
          <a:xfrm>
            <a:off x="1151775" y="1126425"/>
            <a:ext cx="22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atamaran"/>
                <a:ea typeface="Catamaran"/>
                <a:cs typeface="Catamaran"/>
                <a:sym typeface="Catamaran"/>
              </a:rPr>
              <a:t>Order Frequency and CLV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5219375" y="103023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atamaran"/>
                <a:ea typeface="Catamaran"/>
                <a:cs typeface="Catamaran"/>
                <a:sym typeface="Catamaran"/>
              </a:rPr>
              <a:t>Average Discount and CLV</a:t>
            </a:r>
            <a:endParaRPr b="1"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625" y="1430450"/>
            <a:ext cx="3865499" cy="36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50" y="1526625"/>
            <a:ext cx="3129159" cy="28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A16685"/>
      </a:accent1>
      <a:accent2>
        <a:srgbClr val="212121"/>
      </a:accent2>
      <a:accent3>
        <a:srgbClr val="D4AFC3"/>
      </a:accent3>
      <a:accent4>
        <a:srgbClr val="AD3E79"/>
      </a:accent4>
      <a:accent5>
        <a:srgbClr val="CF6DA1"/>
      </a:accent5>
      <a:accent6>
        <a:srgbClr val="6E3855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